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1" r:id="rId3"/>
    <p:sldId id="393" r:id="rId4"/>
    <p:sldId id="389" r:id="rId5"/>
    <p:sldId id="388" r:id="rId6"/>
    <p:sldId id="394" r:id="rId7"/>
    <p:sldId id="390" r:id="rId8"/>
    <p:sldId id="387" r:id="rId9"/>
    <p:sldId id="391" r:id="rId10"/>
    <p:sldId id="395" r:id="rId11"/>
    <p:sldId id="396" r:id="rId12"/>
    <p:sldId id="392" r:id="rId13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4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68"/>
    </p:cViewPr>
  </p:sorterViewPr>
  <p:notesViewPr>
    <p:cSldViewPr>
      <p:cViewPr varScale="1">
        <p:scale>
          <a:sx n="89" d="100"/>
          <a:sy n="89" d="100"/>
        </p:scale>
        <p:origin x="-906" y="-90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C4F501-3812-4FE7-99DB-59D4CA265404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8F3989-D325-4E36-BB7A-5FCA6FA32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889FAB-169E-4FCF-BAC7-B046B1C6F991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DCE25B-F818-4D5E-BFF0-EE18C84DE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D13D-6C0C-4034-B2FF-DDF57CC6C8FA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2A07-4F37-43F7-BA37-EDDC235A9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B694-7EDF-4475-B9F0-05F44DD7B227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47450-6ECF-49D2-85D4-C5DAA3D0D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2685-4C60-4329-B8EB-06F95D13104C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4F40B-91CC-4F98-ACD1-9381E9745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F8DF-AF01-4374-96A4-B78E50CD7C88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0638-CAAA-4D8C-96C5-C1ABB55AC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500C-245C-47B7-A711-749BD46F62F5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34FC-CB31-4383-87A9-2AEE8295C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24C56-9552-4AB3-95B4-93A203CE3AC7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A0569-D4DF-4AA2-9E42-BD9E1530E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50C28-0A8B-4490-A6EF-45B0AC45612A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644-9B1B-466A-83B2-3B73D49C8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B0CF-119C-4F4E-B72F-40B9A2018A67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D3748-FE63-463A-968F-559B65BDD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E2D1-F84B-4535-A857-F34C380BAC15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4528-DD52-4BC3-B9B7-2B501249F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E9A51-E8AC-489F-968E-59E4E101036C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C883-A47E-40DF-88E4-905B7A638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1ABE-C50D-4E5A-8CE8-76BEF5BDD20B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9ED9D-0F38-4699-9B43-E7C92830D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45F7EA-CCD9-447A-8D2A-C06D1A7C898C}" type="datetimeFigureOut">
              <a:rPr lang="ru-RU"/>
              <a:pPr>
                <a:defRPr/>
              </a:pPr>
              <a:t>22.08.2013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2491C5-C0F5-40E1-B528-CA37D7DB4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cretica.ru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vb@concretica.ru" TargetMode="External"/><Relationship Id="rId2" Type="http://schemas.openxmlformats.org/officeDocument/2006/relationships/hyperlink" Target="http://www.concretica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410517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7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Консалтинговая компания «Конкретика»</a:t>
            </a:r>
            <a:r>
              <a:rPr lang="ru-R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27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3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Брендинг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малых городов и районов: как привлечь внимание и финансы</a:t>
            </a:r>
            <a:r>
              <a:rPr lang="ru-R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23 августа 2013 года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5229225"/>
            <a:ext cx="7161212" cy="936625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err="1" smtClean="0">
                <a:solidFill>
                  <a:schemeClr val="tx1"/>
                </a:solidFill>
                <a:latin typeface="Arial" charset="0"/>
              </a:rPr>
              <a:t>Блашенкова</a:t>
            </a:r>
            <a:r>
              <a:rPr lang="ru-RU" sz="1800" b="1" dirty="0" smtClean="0">
                <a:solidFill>
                  <a:schemeClr val="tx1"/>
                </a:solidFill>
                <a:latin typeface="Arial" charset="0"/>
              </a:rPr>
              <a:t> Вера Сергеевна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Arial" charset="0"/>
              </a:rPr>
              <a:t>Директор по развитию Консалтинговой компании «Конкретика» (г.Москва)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Рекомендации по </a:t>
            </a:r>
            <a:r>
              <a:rPr lang="ru-RU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этнотематике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16624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ru-RU" sz="12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b="1" dirty="0" smtClean="0">
                <a:latin typeface="Arial" charset="0"/>
                <a:cs typeface="Arial" charset="0"/>
              </a:rPr>
              <a:t>1. Позиционировать </a:t>
            </a:r>
            <a:r>
              <a:rPr lang="ru-RU" sz="1600" b="1" dirty="0" err="1" smtClean="0">
                <a:latin typeface="Arial" charset="0"/>
                <a:cs typeface="Arial" charset="0"/>
              </a:rPr>
              <a:t>этнотуры</a:t>
            </a:r>
            <a:r>
              <a:rPr lang="ru-RU" sz="1600" b="1" dirty="0" smtClean="0">
                <a:latin typeface="Arial" charset="0"/>
                <a:cs typeface="Arial" charset="0"/>
              </a:rPr>
              <a:t> через бытовые вещи: кухня, обычаи и пр. </a:t>
            </a:r>
            <a:endParaRPr lang="ru-RU" sz="16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Пример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В идеале ориентироваться на продвижение индейцев как народности + присмотреться к продвижению сказочных народов – гномы, </a:t>
            </a:r>
            <a:r>
              <a:rPr lang="ru-RU" sz="16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смурфики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ru-RU" sz="16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смешарики</a:t>
            </a:r>
            <a:endParaRPr lang="ru-RU" sz="16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6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6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b="1" dirty="0" smtClean="0">
                <a:latin typeface="Arial" charset="0"/>
                <a:cs typeface="Arial" charset="0"/>
              </a:rPr>
              <a:t>2. </a:t>
            </a:r>
            <a:r>
              <a:rPr lang="ru-RU" sz="1600" b="1" dirty="0" err="1" smtClean="0">
                <a:latin typeface="Arial" charset="0"/>
                <a:cs typeface="Arial" charset="0"/>
              </a:rPr>
              <a:t>Этнотуры</a:t>
            </a:r>
            <a:r>
              <a:rPr lang="ru-RU" sz="1600" b="1" dirty="0" smtClean="0">
                <a:latin typeface="Arial" charset="0"/>
                <a:cs typeface="Arial" charset="0"/>
              </a:rPr>
              <a:t> продавать НЕ в чистом виде, а в комплексе, как дополнение к популярным турам. 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b="1" dirty="0" smtClean="0">
                <a:latin typeface="Arial" charset="0"/>
                <a:cs typeface="Arial" charset="0"/>
              </a:rPr>
              <a:t> </a:t>
            </a:r>
            <a:endParaRPr lang="ru-RU" sz="1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Пример.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Этнотуры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+ экскурсии / хобби-туры / активные туры / круизы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600" b="1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600" b="1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ru-RU" sz="1600" b="1" dirty="0" smtClean="0">
                <a:latin typeface="Arial" charset="0"/>
                <a:cs typeface="Arial" charset="0"/>
              </a:rPr>
              <a:t>3. Объединить усилия по продвижению приволжских народов для продвижения </a:t>
            </a:r>
            <a:r>
              <a:rPr lang="ru-RU" sz="1600" b="1" dirty="0" err="1" smtClean="0">
                <a:latin typeface="Arial" charset="0"/>
                <a:cs typeface="Arial" charset="0"/>
              </a:rPr>
              <a:t>этнотемы</a:t>
            </a:r>
            <a:r>
              <a:rPr lang="ru-RU" sz="1600" b="1" dirty="0" smtClean="0">
                <a:latin typeface="Arial" charset="0"/>
                <a:cs typeface="Arial" charset="0"/>
              </a:rPr>
              <a:t> в целом (НЕ один маршрут). </a:t>
            </a:r>
            <a:endParaRPr lang="ru-RU" sz="16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Пример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Этнозонтик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= Марийцы + удмурты + чуваши + мордва + 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8656" y="6317704"/>
            <a:ext cx="18478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www.concretica.ru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4"/>
          <p:cNvSpPr txBox="1">
            <a:spLocks noChangeArrowheads="1"/>
          </p:cNvSpPr>
          <p:nvPr/>
        </p:nvSpPr>
        <p:spPr bwMode="auto">
          <a:xfrm>
            <a:off x="642938" y="785813"/>
            <a:ext cx="7858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Дополнительно:</a:t>
            </a: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642938" y="1596876"/>
            <a:ext cx="8072437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</a:pPr>
            <a:r>
              <a:rPr lang="ru-RU" sz="1800" dirty="0" smtClean="0">
                <a:latin typeface="Arial" charset="0"/>
                <a:cs typeface="Arial" charset="0"/>
              </a:rPr>
              <a:t>1. </a:t>
            </a:r>
            <a:r>
              <a:rPr lang="ru-RU" b="1" dirty="0" smtClean="0"/>
              <a:t>КНИГИ </a:t>
            </a:r>
            <a:r>
              <a:rPr lang="ru-RU" b="1" dirty="0" err="1" smtClean="0"/>
              <a:t>В.Блашенковой</a:t>
            </a:r>
            <a:r>
              <a:rPr lang="ru-RU" b="1" dirty="0" smtClean="0"/>
              <a:t> и Н. </a:t>
            </a:r>
            <a:r>
              <a:rPr lang="ru-RU" b="1" dirty="0" err="1" smtClean="0"/>
              <a:t>Макатровой</a:t>
            </a:r>
            <a:r>
              <a:rPr lang="ru-RU" b="1" dirty="0" smtClean="0"/>
              <a:t> о </a:t>
            </a:r>
            <a:r>
              <a:rPr lang="ru-RU" b="1" dirty="0" err="1" smtClean="0"/>
              <a:t>брендинге</a:t>
            </a:r>
            <a:r>
              <a:rPr lang="ru-RU" b="1" dirty="0" smtClean="0"/>
              <a:t> территорий в России</a:t>
            </a:r>
            <a:endParaRPr lang="ru-RU" sz="1800" dirty="0" smtClean="0">
              <a:latin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</a:pPr>
            <a:endParaRPr lang="ru-RU" sz="1800" dirty="0" smtClean="0">
              <a:latin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</a:pPr>
            <a:r>
              <a:rPr lang="ru-RU" sz="1800" dirty="0" smtClean="0">
                <a:latin typeface="Arial" charset="0"/>
                <a:cs typeface="Arial" charset="0"/>
              </a:rPr>
              <a:t>2. Примеры </a:t>
            </a:r>
            <a:r>
              <a:rPr lang="ru-RU" sz="1800" dirty="0">
                <a:latin typeface="Arial" charset="0"/>
                <a:cs typeface="Arial" charset="0"/>
              </a:rPr>
              <a:t>и комментарии консультантов в </a:t>
            </a:r>
            <a:r>
              <a:rPr lang="ru-RU" sz="1800" b="1" dirty="0" smtClean="0">
                <a:latin typeface="Arial" charset="0"/>
                <a:cs typeface="Arial" charset="0"/>
              </a:rPr>
              <a:t>БЕСПЛАТНОЙ </a:t>
            </a:r>
            <a:r>
              <a:rPr lang="ru-RU" sz="1800" dirty="0">
                <a:latin typeface="Arial" charset="0"/>
                <a:cs typeface="Arial" charset="0"/>
              </a:rPr>
              <a:t>специализированной </a:t>
            </a:r>
            <a:r>
              <a:rPr lang="ru-RU" b="1" dirty="0" smtClean="0"/>
              <a:t>РАССЫЛКЕ</a:t>
            </a:r>
            <a:r>
              <a:rPr lang="ru-RU" sz="1800" dirty="0" smtClean="0">
                <a:latin typeface="Arial" charset="0"/>
                <a:cs typeface="Arial" charset="0"/>
              </a:rPr>
              <a:t> </a:t>
            </a:r>
            <a:r>
              <a:rPr lang="ru-RU" sz="1800" dirty="0">
                <a:latin typeface="Arial" charset="0"/>
                <a:cs typeface="Arial" charset="0"/>
              </a:rPr>
              <a:t>«Конкретика об имидже городов и маркетинге территорий»</a:t>
            </a:r>
            <a:r>
              <a:rPr lang="en-US" sz="1800" dirty="0">
                <a:latin typeface="Arial" charset="0"/>
                <a:cs typeface="Arial" charset="0"/>
              </a:rPr>
              <a:t> </a:t>
            </a:r>
            <a:r>
              <a:rPr lang="ru-RU" sz="1800" dirty="0">
                <a:latin typeface="Arial" charset="0"/>
                <a:cs typeface="Arial" charset="0"/>
              </a:rPr>
              <a:t>на сайте </a:t>
            </a:r>
            <a:r>
              <a:rPr lang="en-US" sz="1800" dirty="0" smtClean="0">
                <a:latin typeface="Arial" charset="0"/>
                <a:cs typeface="Arial" charset="0"/>
                <a:hlinkClick r:id="rId2"/>
              </a:rPr>
              <a:t>www.concretica.ru</a:t>
            </a:r>
            <a:endParaRPr lang="ru-RU" sz="1800" dirty="0" smtClean="0">
              <a:latin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</a:pPr>
            <a:endParaRPr lang="ru-RU" sz="1800" dirty="0">
              <a:latin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</a:pPr>
            <a:r>
              <a:rPr lang="ru-RU" sz="1800" dirty="0" smtClean="0">
                <a:latin typeface="Arial" charset="0"/>
                <a:cs typeface="Arial" charset="0"/>
              </a:rPr>
              <a:t>3. </a:t>
            </a:r>
            <a:r>
              <a:rPr lang="ru-RU" b="1" dirty="0" smtClean="0"/>
              <a:t>Методические публикации </a:t>
            </a:r>
            <a:r>
              <a:rPr lang="ru-RU" dirty="0" smtClean="0"/>
              <a:t>(СТАТЬИ) на сайте консалтинговой компании «Конкретика»: </a:t>
            </a:r>
            <a:r>
              <a:rPr lang="en-US" dirty="0" smtClean="0">
                <a:hlinkClick r:id="rId2"/>
              </a:rPr>
              <a:t>www.concretica.ru</a:t>
            </a:r>
            <a:endParaRPr lang="ru-RU" sz="1800" b="1" dirty="0" smtClean="0">
              <a:latin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Calibri" pitchFamily="34" charset="0"/>
              <a:buAutoNum type="arabicPeriod"/>
            </a:pPr>
            <a:endParaRPr lang="ru-RU" sz="1800" dirty="0">
              <a:latin typeface="Arial" charset="0"/>
              <a:cs typeface="Arial" charset="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</a:pPr>
            <a:r>
              <a:rPr lang="ru-RU" sz="1800" dirty="0" smtClean="0">
                <a:latin typeface="Arial" charset="0"/>
                <a:cs typeface="Arial" charset="0"/>
              </a:rPr>
              <a:t>4. </a:t>
            </a:r>
            <a:r>
              <a:rPr lang="ru-RU" sz="1800" b="1" dirty="0" smtClean="0">
                <a:latin typeface="Arial" charset="0"/>
                <a:cs typeface="Arial" charset="0"/>
              </a:rPr>
              <a:t>КОНСУЛЬТАЦИИ</a:t>
            </a:r>
            <a:r>
              <a:rPr lang="ru-RU" sz="1800" dirty="0" smtClean="0">
                <a:latin typeface="Arial" charset="0"/>
                <a:cs typeface="Arial" charset="0"/>
              </a:rPr>
              <a:t> </a:t>
            </a:r>
            <a:r>
              <a:rPr lang="ru-RU" sz="1800" dirty="0">
                <a:latin typeface="Arial" charset="0"/>
                <a:cs typeface="Arial" charset="0"/>
              </a:rPr>
              <a:t>экспертов консалтинговой компании «Конкретика»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7525" y="6500813"/>
            <a:ext cx="18478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www.concretica.ru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Продолжение на мастер-классе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Ваши вопросы?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Компания «Конкретика»</a:t>
            </a:r>
          </a:p>
          <a:p>
            <a:pPr algn="ctr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/>
              </a:rPr>
              <a:t>www.concretica.ru</a:t>
            </a:r>
            <a:endParaRPr lang="en-US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/>
              </a:rPr>
              <a:t>vb@concretica.ru</a:t>
            </a:r>
            <a:endParaRPr lang="en-US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брендинга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Бренд помогает выделиться на фоне остальных,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чтобы заметили при сравнении с другими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endParaRPr lang="ru-RU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Башкортостан, Бурятия, Карелия, Коми,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МАРИЙ ЭЛ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Республика Алтай, Татарстан, Чувашия, Удмуртия,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еще десятки регионов России.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России более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1 000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городов и свыше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25 000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муниципальных образований.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Их сравнивают…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28656" y="6317704"/>
            <a:ext cx="18478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www.concretica.ru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брендинга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/>
          <a:lstStyle/>
          <a:p>
            <a:pPr marL="457200" indent="-45720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 также должен выделяться на фоне остальных,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чтобы заметили при сравнении с другими</a:t>
            </a:r>
          </a:p>
          <a:p>
            <a:pPr marL="457200" indent="-457200">
              <a:buNone/>
            </a:pPr>
            <a:endParaRPr lang="ru-RU" sz="2000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ru-RU" sz="2000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endParaRPr lang="ru-RU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Это лишь 4 туристических проекта в Марий Эл из 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pPr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Проекты будут сравнивать…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8656" y="6317704"/>
            <a:ext cx="18478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www.concretica.ru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2132856"/>
          <a:ext cx="7992888" cy="2695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5328592"/>
                <a:gridCol w="2232248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Наименование проекта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/>
                        <a:t>Общая стоимость проекта, тыс. руб.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2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Строительство </a:t>
                      </a:r>
                      <a:r>
                        <a:rPr lang="ru-RU" sz="1600" dirty="0" err="1"/>
                        <a:t>экотуристического</a:t>
                      </a:r>
                      <a:r>
                        <a:rPr lang="ru-RU" sz="1600" dirty="0"/>
                        <a:t> комплекса «</a:t>
                      </a:r>
                      <a:r>
                        <a:rPr lang="ru-RU" sz="1600" dirty="0" err="1"/>
                        <a:t>Чодыраял</a:t>
                      </a:r>
                      <a:r>
                        <a:rPr lang="ru-RU" sz="1600" dirty="0"/>
                        <a:t>» в Волжском муниципальном районе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35000,0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2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Строительство </a:t>
                      </a:r>
                      <a:r>
                        <a:rPr lang="ru-RU" sz="1600" dirty="0" err="1"/>
                        <a:t>туркомплекса</a:t>
                      </a:r>
                      <a:r>
                        <a:rPr lang="ru-RU" sz="1600" dirty="0"/>
                        <a:t> «Околица» в </a:t>
                      </a:r>
                      <a:r>
                        <a:rPr lang="ru-RU" sz="1600" dirty="0" err="1"/>
                        <a:t>Килемарском</a:t>
                      </a:r>
                      <a:r>
                        <a:rPr lang="ru-RU" sz="1600" dirty="0"/>
                        <a:t> районе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34300,0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3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/>
                        <a:t>3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Гостиница «У истоков </a:t>
                      </a:r>
                      <a:r>
                        <a:rPr lang="ru-RU" sz="1600" b="1" dirty="0" err="1"/>
                        <a:t>Немды</a:t>
                      </a:r>
                      <a:r>
                        <a:rPr lang="ru-RU" sz="1600" b="1" dirty="0"/>
                        <a:t>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/>
                        <a:t>25000,0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82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/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/>
                        <a:t>Развитие хуторского туризма в </a:t>
                      </a:r>
                      <a:r>
                        <a:rPr lang="ru-RU" sz="1600" dirty="0" err="1"/>
                        <a:t>Мари-Турекском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мун</a:t>
                      </a:r>
                      <a:r>
                        <a:rPr lang="ru-RU" sz="1600" dirty="0"/>
                        <a:t>. районе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46952,0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Выводы из задачи-1 </a:t>
            </a:r>
            <a:r>
              <a:rPr lang="ru-RU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брендинга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472608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latin typeface="Arial" charset="0"/>
                <a:cs typeface="Arial" charset="0"/>
              </a:rPr>
              <a:t>1. Надо знать наши целевые группы. </a:t>
            </a:r>
            <a:endParaRPr lang="ru-RU" sz="16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ru-RU" sz="1600" b="1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Пример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Кому удобно в городе или районе останавливаться, чтобы что-то посмотреть, перекусить, сделать санитарную остановку, купить запасы в поход и т.д.?</a:t>
            </a:r>
            <a:endParaRPr lang="ru-RU" sz="16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Пример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 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Гость из Москвы может посетить за день ДВЕ республиканские столицы  – Йошкар-Олу и Чебоксары =</a:t>
            </a:r>
            <a:r>
              <a:rPr lang="en-US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&gt; </a:t>
            </a: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думаем о </a:t>
            </a:r>
            <a:r>
              <a:rPr lang="ru-RU" sz="16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турпродукте</a:t>
            </a: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на выходные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600" b="1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b="1" dirty="0" smtClean="0">
                <a:latin typeface="Arial" charset="0"/>
                <a:cs typeface="Arial" charset="0"/>
              </a:rPr>
              <a:t>2.  Надо знать, кто наши конкуренты и партнеры.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Пример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 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Где, проезжающие автомобилисты могут остановиться </a:t>
            </a: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ВМЕСТО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нашего города / района. Гости из Чебоксар и Казани могут приезжать в Козьмодемьянск. 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6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ru-RU" sz="12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latin typeface="Arial" charset="0"/>
                <a:cs typeface="Arial" charset="0"/>
              </a:rPr>
              <a:t>3. </a:t>
            </a:r>
            <a:r>
              <a:rPr lang="ru-RU" sz="1600" b="1" dirty="0" err="1" smtClean="0">
                <a:latin typeface="Arial" charset="0"/>
                <a:cs typeface="Arial" charset="0"/>
              </a:rPr>
              <a:t>Этнотуризм</a:t>
            </a:r>
            <a:r>
              <a:rPr lang="ru-RU" sz="1600" b="1" dirty="0" smtClean="0">
                <a:latin typeface="Arial" charset="0"/>
                <a:cs typeface="Arial" charset="0"/>
              </a:rPr>
              <a:t> жителям России </a:t>
            </a:r>
            <a:r>
              <a:rPr lang="ru-RU" sz="1600" b="1" dirty="0" smtClean="0">
                <a:latin typeface="Arial" charset="0"/>
                <a:cs typeface="Arial" charset="0"/>
              </a:rPr>
              <a:t>не совсем понятен</a:t>
            </a:r>
            <a:r>
              <a:rPr lang="ru-RU" sz="1600" b="1" dirty="0" smtClean="0">
                <a:latin typeface="Arial" charset="0"/>
                <a:cs typeface="Arial" charset="0"/>
              </a:rPr>
              <a:t>, народности НЕ </a:t>
            </a:r>
            <a:r>
              <a:rPr lang="ru-RU" sz="1600" b="1" dirty="0" err="1" smtClean="0">
                <a:latin typeface="Arial" charset="0"/>
                <a:cs typeface="Arial" charset="0"/>
              </a:rPr>
              <a:t>спозиционированы</a:t>
            </a:r>
            <a:r>
              <a:rPr lang="ru-RU" sz="1600" b="1" dirty="0" smtClean="0">
                <a:latin typeface="Arial" charset="0"/>
                <a:cs typeface="Arial" charset="0"/>
              </a:rPr>
              <a:t>. </a:t>
            </a:r>
            <a:endParaRPr lang="ru-RU" sz="16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Пример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Знают о чукчах, кавказцах, армянах. Остальные народности смешиваются =</a:t>
            </a:r>
            <a:r>
              <a:rPr lang="en-US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&gt; </a:t>
            </a: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Продавать </a:t>
            </a:r>
            <a:r>
              <a:rPr lang="ru-RU" sz="16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этнотуры</a:t>
            </a: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надо как дополнение к популярным турам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buNone/>
            </a:pPr>
            <a:endParaRPr lang="ru-RU" sz="1200" b="1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400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8656" y="6317704"/>
            <a:ext cx="18478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www.concretica.ru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Бренд помогает </a:t>
            </a:r>
            <a:r>
              <a:rPr lang="ru-RU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облегчить выбор туристам, инвесторам, профессиональным кадрам, властям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u="sng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4" name="Picture 2" descr="D:\WWW\FIRMA\ФОТО\Выставка Интурмаркет 2013\Ямал-п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047" t="-2670"/>
          <a:stretch>
            <a:fillRect/>
          </a:stretch>
        </p:blipFill>
        <p:spPr bwMode="auto">
          <a:xfrm>
            <a:off x="539552" y="1196752"/>
            <a:ext cx="2376264" cy="25443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28656" y="6317704"/>
            <a:ext cx="18478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www.concretica.ru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D:\WWW\FIRMA\ФОТО\Таллинн\2305201114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2376264" cy="244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WWW\FIRMA\ФОТО\Кипр\1905201216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340768"/>
            <a:ext cx="3168352" cy="219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WWW\FIRMA\ФОТО\Кипр\1905201216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05064"/>
            <a:ext cx="2966839" cy="236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WWW\FIRMA\ФОТО\Китай\Пекин\030220131804.jpg"/>
          <p:cNvPicPr/>
          <p:nvPr/>
        </p:nvPicPr>
        <p:blipFill>
          <a:blip r:embed="rId6" cstate="print"/>
          <a:srcRect l="1286" t="9409" b="13148"/>
          <a:stretch>
            <a:fillRect/>
          </a:stretch>
        </p:blipFill>
        <p:spPr bwMode="auto">
          <a:xfrm>
            <a:off x="3059832" y="2224087"/>
            <a:ext cx="2664530" cy="336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Если сравнивать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этнотематику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российского Севера…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u="sng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4" name="Picture 2" descr="D:\WWW\FIRMA\ФОТО\Выставка Интурмаркет 2013\Ямал-п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047" t="-2670"/>
          <a:stretch>
            <a:fillRect/>
          </a:stretch>
        </p:blipFill>
        <p:spPr bwMode="auto">
          <a:xfrm>
            <a:off x="395536" y="1484784"/>
            <a:ext cx="3744416" cy="4009222"/>
          </a:xfrm>
          <a:prstGeom prst="rect">
            <a:avLst/>
          </a:prstGeom>
          <a:noFill/>
        </p:spPr>
      </p:pic>
      <p:pic>
        <p:nvPicPr>
          <p:cNvPr id="74755" name="Picture 3" descr="D:\WWW\FIRMA\ФОТО\Выставка Интурмаркет 2013\ХМАО-през.JPG"/>
          <p:cNvPicPr>
            <a:picLocks noChangeAspect="1" noChangeArrowheads="1"/>
          </p:cNvPicPr>
          <p:nvPr/>
        </p:nvPicPr>
        <p:blipFill>
          <a:blip r:embed="rId3" cstate="print"/>
          <a:srcRect l="30995" t="19288" r="2487"/>
          <a:stretch>
            <a:fillRect/>
          </a:stretch>
        </p:blipFill>
        <p:spPr bwMode="auto">
          <a:xfrm>
            <a:off x="5076055" y="1628800"/>
            <a:ext cx="3651585" cy="39604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28656" y="6317704"/>
            <a:ext cx="18478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www.concretica.ru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Выводы из задачи-2 </a:t>
            </a:r>
            <a:r>
              <a:rPr lang="ru-RU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брендинга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8863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ru-RU" sz="12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latin typeface="Arial" charset="0"/>
                <a:cs typeface="Arial" charset="0"/>
              </a:rPr>
              <a:t>1.  Надо иметь готовый туристический продукт.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Пример.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Под </a:t>
            </a:r>
            <a:r>
              <a:rPr lang="ru-RU" sz="16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этнотематикой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понимают: национальные кухню, костюмированное шоу, сувениры, праздники, обычаи, быт… Что будет </a:t>
            </a:r>
            <a:r>
              <a:rPr lang="ru-RU" sz="16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турпродуктом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? За что готовы платить?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ru-RU" sz="12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b="1" dirty="0" smtClean="0">
                <a:latin typeface="Arial" charset="0"/>
                <a:cs typeface="Arial" charset="0"/>
              </a:rPr>
              <a:t>2. Надо понимать, как и где наши целевые группы смогут узнать о существовании </a:t>
            </a:r>
            <a:r>
              <a:rPr lang="ru-RU" sz="1600" b="1" dirty="0" err="1" smtClean="0">
                <a:latin typeface="Arial" charset="0"/>
                <a:cs typeface="Arial" charset="0"/>
              </a:rPr>
              <a:t>турпродукта</a:t>
            </a:r>
            <a:r>
              <a:rPr lang="ru-RU" sz="1600" b="1" dirty="0" smtClean="0">
                <a:latin typeface="Arial" charset="0"/>
                <a:cs typeface="Arial" charset="0"/>
              </a:rPr>
              <a:t>, оплатить его, получить дополнительную информацию (ДО – ВО ВРЕМЯ – ПОСЛЕ пребывания на территории).</a:t>
            </a:r>
            <a:endParaRPr lang="ru-RU" sz="16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Пример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Требования к территории у турфирм, предлагающих автобусные туры и активные туры, РАЗНЫЕ...</a:t>
            </a:r>
          </a:p>
          <a:p>
            <a:pPr>
              <a:buNone/>
            </a:pPr>
            <a:endParaRPr lang="ru-RU" sz="1200" b="1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ru-RU" sz="1600" b="1" dirty="0" smtClean="0">
                <a:latin typeface="Arial" charset="0"/>
                <a:cs typeface="Arial" charset="0"/>
              </a:rPr>
              <a:t>3. Надо знать </a:t>
            </a:r>
            <a:r>
              <a:rPr lang="ru-RU" sz="1600" b="1" u="sng" dirty="0" smtClean="0">
                <a:latin typeface="Arial" charset="0"/>
                <a:cs typeface="Arial" charset="0"/>
              </a:rPr>
              <a:t>преимущества</a:t>
            </a:r>
            <a:r>
              <a:rPr lang="ru-RU" sz="1600" b="1" dirty="0" smtClean="0">
                <a:latin typeface="Arial" charset="0"/>
                <a:cs typeface="Arial" charset="0"/>
              </a:rPr>
              <a:t> нашего </a:t>
            </a:r>
            <a:r>
              <a:rPr lang="ru-RU" sz="1600" b="1" dirty="0" err="1" smtClean="0">
                <a:latin typeface="Arial" charset="0"/>
                <a:cs typeface="Arial" charset="0"/>
              </a:rPr>
              <a:t>турпродукта</a:t>
            </a:r>
            <a:r>
              <a:rPr lang="ru-RU" sz="1600" b="1" dirty="0" smtClean="0">
                <a:latin typeface="Arial" charset="0"/>
                <a:cs typeface="Arial" charset="0"/>
              </a:rPr>
              <a:t> и территории по сравнению с конкурентами. </a:t>
            </a:r>
            <a:endParaRPr lang="ru-RU" sz="16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ru-RU" sz="1600" b="1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Пример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Преимущество может быть небольшим: наличие автобусной стоянки, туалета; наличие инвентаря и пр.</a:t>
            </a:r>
            <a:endParaRPr lang="ru-RU" sz="16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endParaRPr lang="ru-RU" sz="1400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8656" y="6317704"/>
            <a:ext cx="18478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www.concretica.ru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брендинга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29411"/>
          </a:xfrm>
        </p:spPr>
        <p:txBody>
          <a:bodyPr/>
          <a:lstStyle/>
          <a:p>
            <a:pPr marL="457200" indent="-45720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3. Бренд помогает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увеличить доход территории и жителей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от предложений, добавляя месту внимание, известность, престиж.</a:t>
            </a:r>
          </a:p>
          <a:p>
            <a:pPr marL="457200" indent="-457200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28656" y="6317704"/>
            <a:ext cx="18478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www.concretica.ru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WWW\FIRMA\ФОТО\Выставка Интурмаркет 2013\Большая Волга-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08920"/>
            <a:ext cx="3409065" cy="2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 descr="IMG_03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08920"/>
            <a:ext cx="3384376" cy="25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Выводы из задачи-3 </a:t>
            </a:r>
            <a:r>
              <a:rPr lang="ru-RU" sz="2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брендинга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616624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ru-RU" sz="12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latin typeface="Arial" charset="0"/>
                <a:cs typeface="Arial" charset="0"/>
              </a:rPr>
              <a:t>1.  Надо знать свои предложения и предложения конкурентов: что предлагается, на какой доход мы рассчитываем, какие суммы требуются и на что, чем мы можем помочь инвестору. 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Пример.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eaLnBrk="1" fontAlgn="ctr" hangingPunct="1">
              <a:buNone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Гостиница «У истоков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Немды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»: требуется 25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руб. = 3-х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кмн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квартира в Москве. </a:t>
            </a:r>
          </a:p>
          <a:p>
            <a:pPr eaLnBrk="1" fontAlgn="ctr" hangingPunct="1">
              <a:buNone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Аренда 3-х 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кмн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квартиры = 60-80 тыс. рублей в месяц (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900 тыс. рублей в год). </a:t>
            </a:r>
          </a:p>
          <a:p>
            <a:pPr eaLnBrk="1" fontAlgn="ctr" hangingPunct="1">
              <a:buNone/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 выгоднее? Вывод: надо знать, сколько можно заработать и каким образом. 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latin typeface="Arial" charset="0"/>
                <a:cs typeface="Arial" charset="0"/>
              </a:rPr>
              <a:t>2. Надо понимать, на чем  и как жители смогут зарабатывать. </a:t>
            </a:r>
            <a:endParaRPr lang="ru-RU" sz="16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Пример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Сдавать туристам в аренду лодки, велосипеды; сидеть с детьми; предлагать настойки, бальзамы, травы, домашние обеды...</a:t>
            </a:r>
          </a:p>
          <a:p>
            <a:pPr>
              <a:buNone/>
            </a:pPr>
            <a:endParaRPr lang="ru-RU" sz="1200" b="1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ru-RU" sz="1600" b="1" dirty="0" smtClean="0">
                <a:latin typeface="Arial" charset="0"/>
                <a:cs typeface="Arial" charset="0"/>
              </a:rPr>
              <a:t>3. Надо привлекать средства из федеральных программ, активно участвовать в программах </a:t>
            </a:r>
            <a:r>
              <a:rPr lang="ru-RU" sz="1600" b="1" dirty="0" err="1" smtClean="0">
                <a:latin typeface="Arial" charset="0"/>
                <a:cs typeface="Arial" charset="0"/>
              </a:rPr>
              <a:t>софинансирования</a:t>
            </a:r>
            <a:r>
              <a:rPr lang="ru-RU" sz="1600" b="1" dirty="0" smtClean="0">
                <a:latin typeface="Arial" charset="0"/>
                <a:cs typeface="Arial" charset="0"/>
              </a:rPr>
              <a:t>. </a:t>
            </a:r>
            <a:endParaRPr lang="ru-RU" sz="16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1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Пример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Братск – один из городов с самым большим объемом </a:t>
            </a: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ветхого жилья </a:t>
            </a:r>
            <a:r>
              <a:rPr lang="ru-RU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в Иркутской области, хотя основан в 1955 г.… Почему? </a:t>
            </a:r>
            <a:r>
              <a:rPr lang="ru-RU" sz="1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Правильно и вовремя все оформили.</a:t>
            </a:r>
            <a:endParaRPr lang="ru-RU" sz="1600" b="1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endParaRPr lang="ru-RU" sz="1400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8656" y="6317704"/>
            <a:ext cx="18478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www.concretica.ru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7504d04-691e-4fc4-8f09-4f19fdbe90f6">XXJ7TYMEEKJ2-7237-1</_dlc_DocId>
    <_dlc_DocIdUrl xmlns="57504d04-691e-4fc4-8f09-4f19fdbe90f6">
      <Url>https://vip.gov.mari.ru/minsport/_layouts/DocIdRedir.aspx?ID=XXJ7TYMEEKJ2-7237-1</Url>
      <Description>XXJ7TYMEEKJ2-7237-1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CE557CDF2C8D444A9C02EBAD8329041" ma:contentTypeVersion="0" ma:contentTypeDescription="Создание документа." ma:contentTypeScope="" ma:versionID="79e9d98ee2396db2aab39d14a52dd382">
  <xsd:schema xmlns:xsd="http://www.w3.org/2001/XMLSchema" xmlns:xs="http://www.w3.org/2001/XMLSchema" xmlns:p="http://schemas.microsoft.com/office/2006/metadata/properties" xmlns:ns2="57504d04-691e-4fc4-8f09-4f19fdbe90f6" targetNamespace="http://schemas.microsoft.com/office/2006/metadata/properties" ma:root="true" ma:fieldsID="2073a5f27f6ffbc2dc2dda505810abf8" ns2:_="">
    <xsd:import namespace="57504d04-691e-4fc4-8f09-4f19fdbe90f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585149-41F2-4147-81A1-E6C6642A7E89}"/>
</file>

<file path=customXml/itemProps2.xml><?xml version="1.0" encoding="utf-8"?>
<ds:datastoreItem xmlns:ds="http://schemas.openxmlformats.org/officeDocument/2006/customXml" ds:itemID="{611C0469-F3F6-48D8-8D0B-0B352CCBAF1C}"/>
</file>

<file path=customXml/itemProps3.xml><?xml version="1.0" encoding="utf-8"?>
<ds:datastoreItem xmlns:ds="http://schemas.openxmlformats.org/officeDocument/2006/customXml" ds:itemID="{A62AA898-FD8C-4F7B-A8BE-8768DCD9F651}"/>
</file>

<file path=customXml/itemProps4.xml><?xml version="1.0" encoding="utf-8"?>
<ds:datastoreItem xmlns:ds="http://schemas.openxmlformats.org/officeDocument/2006/customXml" ds:itemID="{DAA73E5E-5F98-4B75-B842-5933E72A06A5}"/>
</file>

<file path=docProps/app.xml><?xml version="1.0" encoding="utf-8"?>
<Properties xmlns="http://schemas.openxmlformats.org/officeDocument/2006/extended-properties" xmlns:vt="http://schemas.openxmlformats.org/officeDocument/2006/docPropsVTypes">
  <TotalTime>10142</TotalTime>
  <Words>787</Words>
  <Application>Microsoft Office PowerPoint</Application>
  <PresentationFormat>Экран (4:3)</PresentationFormat>
  <Paragraphs>148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Консалтинговая компания «Конкретика»   Брендинг малых городов и районов: как привлечь внимание и финансы   23 августа 2013 года </vt:lpstr>
      <vt:lpstr>Задачи брендинга</vt:lpstr>
      <vt:lpstr>Задачи брендинга</vt:lpstr>
      <vt:lpstr> Выводы из задачи-1 брендинга </vt:lpstr>
      <vt:lpstr>     2. Бренд помогает облегчить выбор туристам, инвесторам, профессиональным кадрам, властям     </vt:lpstr>
      <vt:lpstr>     Если сравнивать этнотематику российского Севера…      </vt:lpstr>
      <vt:lpstr> Выводы из задачи-2 брендинга </vt:lpstr>
      <vt:lpstr>Задачи брендинга</vt:lpstr>
      <vt:lpstr> Выводы из задачи-3 брендинга </vt:lpstr>
      <vt:lpstr> Рекомендации по этнотематике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Брендинг малых городов и районов: как привлечь внимание и финансы</dc:title>
  <dc:creator>Блашенкова Вера</dc:creator>
  <cp:lastModifiedBy>Блашенкова Вера</cp:lastModifiedBy>
  <cp:revision>869</cp:revision>
  <dcterms:created xsi:type="dcterms:W3CDTF">2010-10-27T10:05:17Z</dcterms:created>
  <dcterms:modified xsi:type="dcterms:W3CDTF">2013-08-21T20:48:37Z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0x010100BCE557CDF2C8D444A9C02EBAD8329041</vt:lpwstr>
  </property>
  <property fmtid="{D5CDD505-2E9C-101B-9397-08002B2CF9AE}" pid="3" name="_dlc_DocIdItemGuid">
    <vt:lpwstr>09a0afc3-2094-4494-a179-e7e9c493dc45</vt:lpwstr>
  </property>
</Properties>
</file>